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8.png"/><Relationship Id="rId4" Type="http://schemas.openxmlformats.org/officeDocument/2006/relationships/image" Target="../media/image1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/>
          <a:lstStyle/>
          <a:p>
            <a:r>
              <a:rPr lang="ru-RU" b="1" dirty="0" smtClean="0"/>
              <a:t>Лекция 13-14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844824"/>
            <a:ext cx="8676456" cy="3793976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Содержание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1 </a:t>
            </a:r>
            <a:r>
              <a:rPr lang="ru-RU" b="1" dirty="0">
                <a:solidFill>
                  <a:schemeClr val="tx1"/>
                </a:solidFill>
              </a:rPr>
              <a:t>П</a:t>
            </a:r>
            <a:r>
              <a:rPr lang="ru-RU" b="1" dirty="0" smtClean="0">
                <a:solidFill>
                  <a:schemeClr val="tx1"/>
                </a:solidFill>
              </a:rPr>
              <a:t>ример динамического расчета плоской рамы с сосредоточенными массами при действии гармонических нагрузок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530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Расчетная схема рамы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324100"/>
            <a:ext cx="6192688" cy="36971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3381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/>
              <a:t>Направления инерционных сил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525658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3312368" cy="1621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28800"/>
            <a:ext cx="2736304" cy="2227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866672"/>
            <a:ext cx="3600400" cy="22986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92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Амплитудные значения инерционных сил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504056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172931"/>
              </p:ext>
            </p:extLst>
          </p:nvPr>
        </p:nvGraphicFramePr>
        <p:xfrm>
          <a:off x="1187624" y="1844824"/>
          <a:ext cx="2937627" cy="811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Формула" r:id="rId3" imgW="1548728" imgH="431613" progId="Equation.3">
                  <p:embed/>
                </p:oleObj>
              </mc:Choice>
              <mc:Fallback>
                <p:oleObj name="Формула" r:id="rId3" imgW="1548728" imgH="431613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844824"/>
                        <a:ext cx="2937627" cy="8119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418041"/>
              </p:ext>
            </p:extLst>
          </p:nvPr>
        </p:nvGraphicFramePr>
        <p:xfrm>
          <a:off x="4716015" y="1916832"/>
          <a:ext cx="3667337" cy="644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Формула" r:id="rId5" imgW="2438400" imgH="431800" progId="Equation.3">
                  <p:embed/>
                </p:oleObj>
              </mc:Choice>
              <mc:Fallback>
                <p:oleObj name="Формула" r:id="rId5" imgW="24384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5" y="1916832"/>
                        <a:ext cx="3667337" cy="6446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064070"/>
              </p:ext>
            </p:extLst>
          </p:nvPr>
        </p:nvGraphicFramePr>
        <p:xfrm>
          <a:off x="341530" y="3068960"/>
          <a:ext cx="7920880" cy="288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Формула" r:id="rId7" imgW="2832100" imgH="1028700" progId="Equation.3">
                  <p:embed/>
                </p:oleObj>
              </mc:Choice>
              <mc:Fallback>
                <p:oleObj name="Формула" r:id="rId7" imgW="2832100" imgH="1028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530" y="3068960"/>
                        <a:ext cx="7920880" cy="28803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3804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332656"/>
            <a:ext cx="8784976" cy="640871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390594"/>
              </p:ext>
            </p:extLst>
          </p:nvPr>
        </p:nvGraphicFramePr>
        <p:xfrm>
          <a:off x="331814" y="548680"/>
          <a:ext cx="3222359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Формула" r:id="rId3" imgW="1358310" imgH="482391" progId="Equation.3">
                  <p:embed/>
                </p:oleObj>
              </mc:Choice>
              <mc:Fallback>
                <p:oleObj name="Формула" r:id="rId3" imgW="1358310" imgH="48239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814" y="548680"/>
                        <a:ext cx="3222359" cy="11521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256167"/>
              </p:ext>
            </p:extLst>
          </p:nvPr>
        </p:nvGraphicFramePr>
        <p:xfrm>
          <a:off x="251520" y="4869160"/>
          <a:ext cx="8358028" cy="872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Формула" r:id="rId5" imgW="3721100" imgH="393700" progId="Equation.3">
                  <p:embed/>
                </p:oleObj>
              </mc:Choice>
              <mc:Fallback>
                <p:oleObj name="Формула" r:id="rId5" imgW="37211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4869160"/>
                        <a:ext cx="8358028" cy="8722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812014"/>
              </p:ext>
            </p:extLst>
          </p:nvPr>
        </p:nvGraphicFramePr>
        <p:xfrm>
          <a:off x="4355977" y="3212976"/>
          <a:ext cx="4094478" cy="856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Формула" r:id="rId7" imgW="1866090" imgH="393529" progId="Equation.3">
                  <p:embed/>
                </p:oleObj>
              </mc:Choice>
              <mc:Fallback>
                <p:oleObj name="Формула" r:id="rId7" imgW="1866090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7" y="3212976"/>
                        <a:ext cx="4094478" cy="8566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7732887"/>
              </p:ext>
            </p:extLst>
          </p:nvPr>
        </p:nvGraphicFramePr>
        <p:xfrm>
          <a:off x="3707904" y="620688"/>
          <a:ext cx="3004698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Формула" r:id="rId9" imgW="1460500" imgH="419100" progId="Equation.3">
                  <p:embed/>
                </p:oleObj>
              </mc:Choice>
              <mc:Fallback>
                <p:oleObj name="Формула" r:id="rId9" imgW="1460500" imgH="4191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620688"/>
                        <a:ext cx="3004698" cy="8640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0982564"/>
              </p:ext>
            </p:extLst>
          </p:nvPr>
        </p:nvGraphicFramePr>
        <p:xfrm>
          <a:off x="5436096" y="1873088"/>
          <a:ext cx="2520280" cy="855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Формула" r:id="rId11" imgW="1409700" imgH="419100" progId="Equation.3">
                  <p:embed/>
                </p:oleObj>
              </mc:Choice>
              <mc:Fallback>
                <p:oleObj name="Формула" r:id="rId11" imgW="1409700" imgH="4191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1873088"/>
                        <a:ext cx="2520280" cy="8556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481799"/>
              </p:ext>
            </p:extLst>
          </p:nvPr>
        </p:nvGraphicFramePr>
        <p:xfrm>
          <a:off x="539552" y="2060848"/>
          <a:ext cx="3425741" cy="792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Формула" r:id="rId13" imgW="1981200" imgH="368300" progId="Equation.3">
                  <p:embed/>
                </p:oleObj>
              </mc:Choice>
              <mc:Fallback>
                <p:oleObj name="Формула" r:id="rId13" imgW="1981200" imgH="3683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060848"/>
                        <a:ext cx="3425741" cy="7928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860154"/>
              </p:ext>
            </p:extLst>
          </p:nvPr>
        </p:nvGraphicFramePr>
        <p:xfrm>
          <a:off x="539552" y="3068960"/>
          <a:ext cx="2664296" cy="867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Формула" r:id="rId15" imgW="1422400" imgH="406400" progId="Equation.3">
                  <p:embed/>
                </p:oleObj>
              </mc:Choice>
              <mc:Fallback>
                <p:oleObj name="Формула" r:id="rId15" imgW="1422400" imgH="4064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3068960"/>
                        <a:ext cx="2664296" cy="8670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9702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Метод перемещений для построения грузовой эпюры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97152"/>
          </a:xfrm>
        </p:spPr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32" y="1772816"/>
            <a:ext cx="8671709" cy="475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785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64704"/>
            <a:ext cx="8784976" cy="57606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9512" y="486887"/>
            <a:ext cx="8964488" cy="338554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31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3317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Грузовые коэффициенты в канонических уравнениях мет</a:t>
            </a:r>
            <a:r>
              <a:rPr kumimoji="0" lang="kk-KZ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 перемещений равны:</a:t>
            </a:r>
          </a:p>
          <a:p>
            <a:pPr marL="0" marR="0" lvl="0" indent="3317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317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ru-RU" alt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n-US" alt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</a:t>
            </a:r>
            <a:r>
              <a:rPr kumimoji="0" lang="en-US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qL</a:t>
            </a:r>
            <a:r>
              <a:rPr kumimoji="0" lang="ru-RU" altLang="ru-RU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/8=160,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317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ru-RU" alt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alt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=-</a:t>
            </a:r>
            <a:r>
              <a:rPr kumimoji="0" lang="en-US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=-30</a:t>
            </a:r>
          </a:p>
          <a:p>
            <a:pPr marL="0" marR="0" lvl="0" indent="3317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317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Канонические уравнения имеют вид: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317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066193"/>
              </p:ext>
            </p:extLst>
          </p:nvPr>
        </p:nvGraphicFramePr>
        <p:xfrm>
          <a:off x="1763688" y="3784639"/>
          <a:ext cx="5256584" cy="2649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3" imgW="1651000" imgH="965200" progId="Equation.3">
                  <p:embed/>
                </p:oleObj>
              </mc:Choice>
              <mc:Fallback>
                <p:oleObj name="Формула" r:id="rId3" imgW="1651000" imgH="965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3784639"/>
                        <a:ext cx="5256584" cy="26493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576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Эпюра изгибающих моментов в заданной раме от амплитудных значений вибрационной нагрузки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56792"/>
            <a:ext cx="8712968" cy="504056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671055"/>
              </p:ext>
            </p:extLst>
          </p:nvPr>
        </p:nvGraphicFramePr>
        <p:xfrm>
          <a:off x="319414" y="1916832"/>
          <a:ext cx="7521744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Формула" r:id="rId3" imgW="3429000" imgH="266700" progId="Equation.3">
                  <p:embed/>
                </p:oleObj>
              </mc:Choice>
              <mc:Fallback>
                <p:oleObj name="Формула" r:id="rId3" imgW="3429000" imgH="266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14" y="1916832"/>
                        <a:ext cx="7521744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564904"/>
            <a:ext cx="6408712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1169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Определение коэффициентов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(грузовые коэффициенты)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492514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7224545"/>
              </p:ext>
            </p:extLst>
          </p:nvPr>
        </p:nvGraphicFramePr>
        <p:xfrm>
          <a:off x="205672" y="2132856"/>
          <a:ext cx="8732655" cy="99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Формула" r:id="rId3" imgW="5143500" imgH="431800" progId="Equation.3">
                  <p:embed/>
                </p:oleObj>
              </mc:Choice>
              <mc:Fallback>
                <p:oleObj name="Формула" r:id="rId3" imgW="51435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672" y="2132856"/>
                        <a:ext cx="8732655" cy="993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0953029"/>
              </p:ext>
            </p:extLst>
          </p:nvPr>
        </p:nvGraphicFramePr>
        <p:xfrm>
          <a:off x="141068" y="3861048"/>
          <a:ext cx="8544594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Формула" r:id="rId5" imgW="4622760" imgH="812520" progId="Equation.3">
                  <p:embed/>
                </p:oleObj>
              </mc:Choice>
              <mc:Fallback>
                <p:oleObj name="Формула" r:id="rId5" imgW="4622760" imgH="81252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068" y="3861048"/>
                        <a:ext cx="8544594" cy="1800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4082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8229600" cy="8599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784976" cy="59766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414526"/>
              </p:ext>
            </p:extLst>
          </p:nvPr>
        </p:nvGraphicFramePr>
        <p:xfrm>
          <a:off x="395537" y="1124744"/>
          <a:ext cx="8280920" cy="1483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Формула" r:id="rId3" imgW="5321300" imgH="876300" progId="Equation.3">
                  <p:embed/>
                </p:oleObj>
              </mc:Choice>
              <mc:Fallback>
                <p:oleObj name="Формула" r:id="rId3" imgW="5321300" imgH="8763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7" y="1124744"/>
                        <a:ext cx="8280920" cy="14839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8736126"/>
              </p:ext>
            </p:extLst>
          </p:nvPr>
        </p:nvGraphicFramePr>
        <p:xfrm>
          <a:off x="395536" y="2982704"/>
          <a:ext cx="8208912" cy="1344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Формула" r:id="rId5" imgW="5549900" imgH="1054100" progId="Equation.3">
                  <p:embed/>
                </p:oleObj>
              </mc:Choice>
              <mc:Fallback>
                <p:oleObj name="Формула" r:id="rId5" imgW="5549900" imgH="1054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982704"/>
                        <a:ext cx="8208912" cy="13446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9936429"/>
              </p:ext>
            </p:extLst>
          </p:nvPr>
        </p:nvGraphicFramePr>
        <p:xfrm>
          <a:off x="395536" y="4941168"/>
          <a:ext cx="8280920" cy="97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Формула" r:id="rId7" imgW="6070600" imgH="520700" progId="Equation.3">
                  <p:embed/>
                </p:oleObj>
              </mc:Choice>
              <mc:Fallback>
                <p:oleObj name="Формула" r:id="rId7" imgW="6070600" imgH="520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941168"/>
                        <a:ext cx="8280920" cy="9720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6516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Уравнения для амплитудных значений инерционных сил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039981"/>
              </p:ext>
            </p:extLst>
          </p:nvPr>
        </p:nvGraphicFramePr>
        <p:xfrm>
          <a:off x="940188" y="2021681"/>
          <a:ext cx="6944180" cy="3495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Формула" r:id="rId3" imgW="2298700" imgH="1155700" progId="Equation.3">
                  <p:embed/>
                </p:oleObj>
              </mc:Choice>
              <mc:Fallback>
                <p:oleObj name="Формула" r:id="rId3" imgW="2298700" imgH="1155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0188" y="2021681"/>
                        <a:ext cx="6944180" cy="34955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0277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Амплитудные значения инерционных сил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49971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132856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I</a:t>
            </a:r>
            <a:r>
              <a:rPr lang="ru-RU" sz="3600" baseline="-25000" dirty="0"/>
              <a:t>3</a:t>
            </a:r>
            <a:r>
              <a:rPr lang="ru-RU" sz="3600" dirty="0"/>
              <a:t> = 51,6 кН;    </a:t>
            </a:r>
            <a:r>
              <a:rPr lang="en-US" sz="3600" dirty="0"/>
              <a:t>I</a:t>
            </a:r>
            <a:r>
              <a:rPr lang="ru-RU" sz="3600" baseline="-25000" dirty="0"/>
              <a:t>2</a:t>
            </a:r>
            <a:r>
              <a:rPr lang="ru-RU" sz="3600" dirty="0"/>
              <a:t> = 20,3 кН;    </a:t>
            </a:r>
            <a:r>
              <a:rPr lang="en-US" sz="3600" dirty="0"/>
              <a:t>I</a:t>
            </a:r>
            <a:r>
              <a:rPr lang="ru-RU" sz="3600" baseline="-25000" dirty="0"/>
              <a:t>1</a:t>
            </a:r>
            <a:r>
              <a:rPr lang="ru-RU" sz="3600" dirty="0"/>
              <a:t> = 6,2 кН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087726"/>
              </p:ext>
            </p:extLst>
          </p:nvPr>
        </p:nvGraphicFramePr>
        <p:xfrm>
          <a:off x="323528" y="3527177"/>
          <a:ext cx="8136904" cy="621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Формула" r:id="rId3" imgW="4470120" imgH="266400" progId="Equation.3">
                  <p:embed/>
                </p:oleObj>
              </mc:Choice>
              <mc:Fallback>
                <p:oleObj name="Формула" r:id="rId3" imgW="4470120" imgH="266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527177"/>
                        <a:ext cx="8136904" cy="6219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961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Построение окончательной эпюры динамических изгибающих моментов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72816"/>
            <a:ext cx="6768752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06" y="4221088"/>
            <a:ext cx="6778277" cy="2376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0441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dirty="0" smtClean="0"/>
              <a:t>Динамический коэффициент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5244749"/>
              </p:ext>
            </p:extLst>
          </p:nvPr>
        </p:nvGraphicFramePr>
        <p:xfrm>
          <a:off x="1167025" y="2132856"/>
          <a:ext cx="7232382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Формула" r:id="rId3" imgW="1714500" imgH="431800" progId="Equation.3">
                  <p:embed/>
                </p:oleObj>
              </mc:Choice>
              <mc:Fallback>
                <p:oleObj name="Формула" r:id="rId3" imgW="1714500" imgH="431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7025" y="2132856"/>
                        <a:ext cx="7232382" cy="1800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07365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110</Words>
  <Application>Microsoft Office PowerPoint</Application>
  <PresentationFormat>Экран (4:3)</PresentationFormat>
  <Paragraphs>20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Формула</vt:lpstr>
      <vt:lpstr>Лекция 13-14</vt:lpstr>
      <vt:lpstr>Расчетная схема рамы</vt:lpstr>
      <vt:lpstr>Направления инерционных сил</vt:lpstr>
      <vt:lpstr>Амплитудные значения инерционных сил</vt:lpstr>
      <vt:lpstr>Презентация PowerPoint</vt:lpstr>
      <vt:lpstr>Метод перемещений для построения грузовой эпюры</vt:lpstr>
      <vt:lpstr>Презентация PowerPoint</vt:lpstr>
      <vt:lpstr>Эпюра изгибающих моментов в заданной раме от амплитудных значений вибрационной нагрузки</vt:lpstr>
      <vt:lpstr>Определение коэффициентов (грузовые коэффициенты)</vt:lpstr>
      <vt:lpstr>Презентация PowerPoint</vt:lpstr>
      <vt:lpstr>Уравнения для амплитудных значений инерционных сил</vt:lpstr>
      <vt:lpstr>Амплитудные значения инерционных сил</vt:lpstr>
      <vt:lpstr>Построение окончательной эпюры динамических изгибающих моментов</vt:lpstr>
      <vt:lpstr>Динамический коэффициент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13-14</dc:title>
  <dc:creator>КазГАСА</dc:creator>
  <cp:lastModifiedBy>Admin</cp:lastModifiedBy>
  <cp:revision>7</cp:revision>
  <dcterms:created xsi:type="dcterms:W3CDTF">2016-02-09T16:56:40Z</dcterms:created>
  <dcterms:modified xsi:type="dcterms:W3CDTF">2020-08-26T11:56:53Z</dcterms:modified>
</cp:coreProperties>
</file>